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Noto Serif Display Light Bold" panose="020B0604020202020204" charset="0"/>
      <p:regular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Mono Light" panose="020B0604020202020204" charset="0"/>
      <p:regular r:id="rId21"/>
    </p:embeddedFont>
    <p:embeddedFont>
      <p:font typeface="Roboto Mono Regular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94" y="1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jpeg>
</file>

<file path=ppt/media/image10.png>
</file>

<file path=ppt/media/image11.sv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617200" y="-381000"/>
            <a:ext cx="7670800" cy="11049000"/>
          </a:xfrm>
          <a:prstGeom prst="rect">
            <a:avLst/>
          </a:prstGeom>
          <a:solidFill>
            <a:srgbClr val="FFFFFF">
              <a:alpha val="94902"/>
            </a:srgbClr>
          </a:solidFill>
        </p:spPr>
      </p:sp>
      <p:sp>
        <p:nvSpPr>
          <p:cNvPr id="3" name="AutoShape 3"/>
          <p:cNvSpPr/>
          <p:nvPr/>
        </p:nvSpPr>
        <p:spPr>
          <a:xfrm>
            <a:off x="0" y="1028700"/>
            <a:ext cx="16078200" cy="952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4" name="TextBox 4"/>
          <p:cNvSpPr txBox="1"/>
          <p:nvPr/>
        </p:nvSpPr>
        <p:spPr>
          <a:xfrm rot="5400000">
            <a:off x="14831549" y="3134799"/>
            <a:ext cx="4612847" cy="400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-72">
                <a:solidFill>
                  <a:srgbClr val="000000"/>
                </a:solidFill>
                <a:latin typeface="Roboto Mono Light"/>
              </a:rPr>
              <a:t>A Modern Media Company</a:t>
            </a:r>
          </a:p>
        </p:txBody>
      </p:sp>
      <p:sp>
        <p:nvSpPr>
          <p:cNvPr id="5" name="TextBox 5"/>
          <p:cNvSpPr txBox="1"/>
          <p:nvPr/>
        </p:nvSpPr>
        <p:spPr>
          <a:xfrm rot="5400000">
            <a:off x="16849578" y="8790076"/>
            <a:ext cx="556295" cy="380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2400" spc="127">
                <a:solidFill>
                  <a:srgbClr val="000000"/>
                </a:solidFill>
                <a:latin typeface="Roboto Mono Regular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094994" y="6590095"/>
            <a:ext cx="8192700" cy="2989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1366"/>
              </a:lnSpc>
              <a:spcBef>
                <a:spcPct val="0"/>
              </a:spcBef>
            </a:pPr>
            <a:r>
              <a:rPr lang="en-US" sz="12771" u="none" spc="-255">
                <a:solidFill>
                  <a:srgbClr val="000000"/>
                </a:solidFill>
                <a:latin typeface="Noto Serif Display Light Bold"/>
              </a:rPr>
              <a:t>Milcheur Media LLC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638810" y="4102932"/>
            <a:ext cx="5075131" cy="5476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2939"/>
              </a:lnSpc>
            </a:pPr>
            <a:r>
              <a:rPr lang="en-US" sz="37338" u="none" spc="-1493">
                <a:solidFill>
                  <a:srgbClr val="000000">
                    <a:alpha val="3922"/>
                  </a:srgbClr>
                </a:solidFill>
                <a:latin typeface="Roboto"/>
              </a:rPr>
              <a:t>01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385762"/>
            <a:ext cx="8833400" cy="11058525"/>
          </a:xfrm>
          <a:prstGeom prst="rect">
            <a:avLst/>
          </a:prstGeom>
          <a:solidFill>
            <a:srgbClr val="FFFFFF">
              <a:alpha val="80000"/>
            </a:srgbClr>
          </a:solidFill>
        </p:spPr>
      </p:sp>
      <p:sp>
        <p:nvSpPr>
          <p:cNvPr id="3" name="AutoShape 3"/>
          <p:cNvSpPr/>
          <p:nvPr/>
        </p:nvSpPr>
        <p:spPr>
          <a:xfrm>
            <a:off x="2198200" y="1028700"/>
            <a:ext cx="16078200" cy="952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4" name="TextBox 4"/>
          <p:cNvSpPr txBox="1"/>
          <p:nvPr/>
        </p:nvSpPr>
        <p:spPr>
          <a:xfrm rot="-5400000">
            <a:off x="-1115499" y="3134799"/>
            <a:ext cx="4612847" cy="400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72">
                <a:solidFill>
                  <a:srgbClr val="000000"/>
                </a:solidFill>
                <a:latin typeface="Roboto Mono Light"/>
              </a:rPr>
              <a:t>A Modern Media Company</a:t>
            </a:r>
          </a:p>
        </p:txBody>
      </p:sp>
      <p:sp>
        <p:nvSpPr>
          <p:cNvPr id="5" name="TextBox 5"/>
          <p:cNvSpPr txBox="1"/>
          <p:nvPr/>
        </p:nvSpPr>
        <p:spPr>
          <a:xfrm rot="-5400000">
            <a:off x="923024" y="8780551"/>
            <a:ext cx="556295" cy="380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 spc="127">
                <a:solidFill>
                  <a:srgbClr val="000000"/>
                </a:solidFill>
                <a:latin typeface="Roboto Mono Regular"/>
              </a:rPr>
              <a:t>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980750" y="7693020"/>
            <a:ext cx="8192700" cy="1555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1366"/>
              </a:lnSpc>
              <a:spcBef>
                <a:spcPct val="0"/>
              </a:spcBef>
            </a:pPr>
            <a:r>
              <a:rPr lang="en-US" sz="12771" u="none" spc="-255">
                <a:solidFill>
                  <a:srgbClr val="000000"/>
                </a:solidFill>
                <a:latin typeface="Noto Serif Display Light Bold"/>
              </a:rPr>
              <a:t>Contact Us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2198200" y="1890968"/>
            <a:ext cx="4288163" cy="776787"/>
            <a:chOff x="0" y="0"/>
            <a:chExt cx="5717551" cy="1035716"/>
          </a:xfrm>
        </p:grpSpPr>
        <p:sp>
          <p:nvSpPr>
            <p:cNvPr id="8" name="AutoShape 8"/>
            <p:cNvSpPr/>
            <p:nvPr/>
          </p:nvSpPr>
          <p:spPr>
            <a:xfrm>
              <a:off x="0" y="287395"/>
              <a:ext cx="659449" cy="57922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013360" y="-38100"/>
              <a:ext cx="4704191" cy="10738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 u="none" spc="-95">
                  <a:solidFill>
                    <a:srgbClr val="000000"/>
                  </a:solidFill>
                  <a:latin typeface="Roboto Mono Light"/>
                </a:rPr>
                <a:t>123 Anywhere St., Any City, State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2198200" y="3375029"/>
            <a:ext cx="4288163" cy="776787"/>
            <a:chOff x="0" y="0"/>
            <a:chExt cx="5717551" cy="1035716"/>
          </a:xfrm>
        </p:grpSpPr>
        <p:sp>
          <p:nvSpPr>
            <p:cNvPr id="11" name="AutoShape 11"/>
            <p:cNvSpPr/>
            <p:nvPr/>
          </p:nvSpPr>
          <p:spPr>
            <a:xfrm>
              <a:off x="0" y="287395"/>
              <a:ext cx="659449" cy="57922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1013360" y="-38100"/>
              <a:ext cx="4704191" cy="10738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 u="none" spc="-95">
                  <a:solidFill>
                    <a:srgbClr val="000000"/>
                  </a:solidFill>
                  <a:latin typeface="Roboto Mono Light"/>
                </a:rPr>
                <a:t>(123) 456 7890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 u="none" spc="-95">
                  <a:solidFill>
                    <a:srgbClr val="000000"/>
                  </a:solidFill>
                  <a:latin typeface="Roboto Mono Light"/>
                </a:rPr>
                <a:t>(123) 456 7890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198200" y="4859089"/>
            <a:ext cx="4288163" cy="776787"/>
            <a:chOff x="0" y="0"/>
            <a:chExt cx="5717551" cy="1035716"/>
          </a:xfrm>
        </p:grpSpPr>
        <p:sp>
          <p:nvSpPr>
            <p:cNvPr id="14" name="AutoShape 14"/>
            <p:cNvSpPr/>
            <p:nvPr/>
          </p:nvSpPr>
          <p:spPr>
            <a:xfrm>
              <a:off x="0" y="287395"/>
              <a:ext cx="659449" cy="57922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1013360" y="-38100"/>
              <a:ext cx="4704191" cy="10738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 spc="-95">
                  <a:solidFill>
                    <a:srgbClr val="000000"/>
                  </a:solidFill>
                  <a:latin typeface="Roboto Mono Light"/>
                </a:rPr>
                <a:t>www.reallygreatsite.com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198200" y="6343150"/>
            <a:ext cx="4288163" cy="776787"/>
            <a:chOff x="0" y="0"/>
            <a:chExt cx="5717551" cy="1035716"/>
          </a:xfrm>
        </p:grpSpPr>
        <p:sp>
          <p:nvSpPr>
            <p:cNvPr id="17" name="AutoShape 17"/>
            <p:cNvSpPr/>
            <p:nvPr/>
          </p:nvSpPr>
          <p:spPr>
            <a:xfrm>
              <a:off x="0" y="287395"/>
              <a:ext cx="659449" cy="57922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1013360" y="-38100"/>
              <a:ext cx="4704191" cy="10738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 spc="-95" dirty="0">
                  <a:solidFill>
                    <a:srgbClr val="000000"/>
                  </a:solidFill>
                  <a:latin typeface="Roboto Mono Light"/>
                </a:rPr>
                <a:t>hello@reallygreatsite.com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385762"/>
            <a:ext cx="7670800" cy="11058525"/>
          </a:xfrm>
          <a:prstGeom prst="rect">
            <a:avLst/>
          </a:prstGeom>
          <a:solidFill>
            <a:srgbClr val="000000">
              <a:alpha val="89804"/>
            </a:srgbClr>
          </a:solidFill>
        </p:spPr>
      </p:sp>
      <p:sp>
        <p:nvSpPr>
          <p:cNvPr id="3" name="AutoShape 3"/>
          <p:cNvSpPr/>
          <p:nvPr/>
        </p:nvSpPr>
        <p:spPr>
          <a:xfrm>
            <a:off x="2198200" y="1028700"/>
            <a:ext cx="16078200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4" name="TextBox 4"/>
          <p:cNvSpPr txBox="1"/>
          <p:nvPr/>
        </p:nvSpPr>
        <p:spPr>
          <a:xfrm rot="-5400000">
            <a:off x="-1115499" y="3134799"/>
            <a:ext cx="4612847" cy="400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72">
                <a:solidFill>
                  <a:srgbClr val="FFFFFF"/>
                </a:solidFill>
                <a:latin typeface="Roboto Mono Light"/>
              </a:rPr>
              <a:t>A Modern Media Company</a:t>
            </a:r>
          </a:p>
        </p:txBody>
      </p:sp>
      <p:sp>
        <p:nvSpPr>
          <p:cNvPr id="5" name="TextBox 5"/>
          <p:cNvSpPr txBox="1"/>
          <p:nvPr/>
        </p:nvSpPr>
        <p:spPr>
          <a:xfrm rot="-5400000">
            <a:off x="923024" y="8780551"/>
            <a:ext cx="556295" cy="380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 spc="127">
                <a:solidFill>
                  <a:srgbClr val="FFFFFF"/>
                </a:solidFill>
                <a:latin typeface="Roboto Mono Regular"/>
              </a:rPr>
              <a:t>02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99715" y="6590095"/>
            <a:ext cx="8192700" cy="29896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1366"/>
              </a:lnSpc>
              <a:spcBef>
                <a:spcPct val="0"/>
              </a:spcBef>
            </a:pPr>
            <a:r>
              <a:rPr lang="en-US" sz="12771" u="none" spc="-255">
                <a:solidFill>
                  <a:srgbClr val="FFFFFF"/>
                </a:solidFill>
                <a:latin typeface="Noto Serif Display Light Bold"/>
              </a:rPr>
              <a:t>Milcheur Media LLC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670800" y="510976"/>
            <a:ext cx="6522931" cy="5476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939"/>
              </a:lnSpc>
            </a:pPr>
            <a:r>
              <a:rPr lang="en-US" sz="37338" u="none" spc="-1493" dirty="0">
                <a:solidFill>
                  <a:srgbClr val="FFFFFF">
                    <a:alpha val="19608"/>
                  </a:srgbClr>
                </a:solidFill>
                <a:latin typeface="Roboto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762300" y="2937687"/>
            <a:ext cx="4612847" cy="1247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-72">
                <a:solidFill>
                  <a:srgbClr val="FFFFFF"/>
                </a:solidFill>
                <a:latin typeface="Roboto Mono Light"/>
              </a:rPr>
              <a:t>Making brands grow and consistently top of mind since 2000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822950" y="1943100"/>
            <a:ext cx="12655550" cy="8343900"/>
            <a:chOff x="0" y="0"/>
            <a:chExt cx="16874067" cy="111252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9692" t="6326" b="23836"/>
            <a:stretch>
              <a:fillRect/>
            </a:stretch>
          </p:blipFill>
          <p:spPr>
            <a:xfrm>
              <a:off x="0" y="0"/>
              <a:ext cx="16874067" cy="11125200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5036650" y="9316172"/>
            <a:ext cx="13277850" cy="952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5" name="TextBox 5"/>
          <p:cNvSpPr txBox="1"/>
          <p:nvPr/>
        </p:nvSpPr>
        <p:spPr>
          <a:xfrm>
            <a:off x="1028700" y="1190625"/>
            <a:ext cx="9119773" cy="3368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712"/>
              </a:lnSpc>
            </a:pPr>
            <a:r>
              <a:rPr lang="en-US" sz="8800" u="none" spc="-175">
                <a:solidFill>
                  <a:srgbClr val="000000"/>
                </a:solidFill>
                <a:latin typeface="Noto Serif Display Light Bold"/>
              </a:rPr>
              <a:t>Why do we need a modern media company?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9123959"/>
            <a:ext cx="3736547" cy="315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-53">
                <a:solidFill>
                  <a:srgbClr val="000000"/>
                </a:solidFill>
                <a:latin typeface="Roboto Mono Light"/>
              </a:rPr>
              <a:t>A Modern Media Company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5238750"/>
            <a:ext cx="4007950" cy="1439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8"/>
              </a:lnSpc>
            </a:pPr>
            <a:r>
              <a:rPr lang="en-US" sz="2742" spc="-82">
                <a:solidFill>
                  <a:srgbClr val="000000"/>
                </a:solidFill>
                <a:latin typeface="Roboto Mono Light"/>
              </a:rPr>
              <a:t>Because traditional forms of media need an upgrade.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530234" y="1721522"/>
            <a:ext cx="5075131" cy="5476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2939"/>
              </a:lnSpc>
            </a:pPr>
            <a:r>
              <a:rPr lang="en-US" sz="37338" u="none" spc="-1493">
                <a:solidFill>
                  <a:srgbClr val="000000">
                    <a:alpha val="3922"/>
                  </a:srgbClr>
                </a:solidFill>
                <a:latin typeface="Roboto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617200" y="-385762"/>
            <a:ext cx="7670800" cy="11058525"/>
          </a:xfrm>
          <a:prstGeom prst="rect">
            <a:avLst/>
          </a:prstGeom>
          <a:solidFill>
            <a:srgbClr val="FFFFFF">
              <a:alpha val="82745"/>
            </a:srgbClr>
          </a:solidFill>
        </p:spPr>
      </p:sp>
      <p:sp>
        <p:nvSpPr>
          <p:cNvPr id="3" name="AutoShape 3"/>
          <p:cNvSpPr/>
          <p:nvPr/>
        </p:nvSpPr>
        <p:spPr>
          <a:xfrm>
            <a:off x="10580200" y="1028700"/>
            <a:ext cx="16078200" cy="952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4" name="TextBox 4"/>
          <p:cNvSpPr txBox="1"/>
          <p:nvPr/>
        </p:nvSpPr>
        <p:spPr>
          <a:xfrm>
            <a:off x="2198200" y="5680044"/>
            <a:ext cx="7235173" cy="3758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635"/>
              </a:lnSpc>
              <a:spcBef>
                <a:spcPct val="0"/>
              </a:spcBef>
            </a:pPr>
            <a:r>
              <a:rPr lang="en-US" sz="10826" u="none" spc="-216">
                <a:solidFill>
                  <a:srgbClr val="FFFFFF"/>
                </a:solidFill>
                <a:latin typeface="Noto Serif Display Light Bold"/>
              </a:rPr>
              <a:t>Milcheur Media LLC Values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909049" y="510976"/>
            <a:ext cx="5284681" cy="5476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939"/>
              </a:lnSpc>
              <a:spcBef>
                <a:spcPct val="0"/>
              </a:spcBef>
            </a:pPr>
            <a:r>
              <a:rPr lang="en-US" sz="37338" u="none" spc="-1493">
                <a:solidFill>
                  <a:srgbClr val="000000">
                    <a:alpha val="4706"/>
                  </a:srgbClr>
                </a:solidFill>
                <a:latin typeface="Roboto"/>
              </a:rPr>
              <a:t>05</a:t>
            </a:r>
          </a:p>
        </p:txBody>
      </p:sp>
      <p:sp>
        <p:nvSpPr>
          <p:cNvPr id="6" name="AutoShape 6"/>
          <p:cNvSpPr/>
          <p:nvPr/>
        </p:nvSpPr>
        <p:spPr>
          <a:xfrm>
            <a:off x="2198200" y="1028700"/>
            <a:ext cx="8419001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7" name="TextBox 7"/>
          <p:cNvSpPr txBox="1"/>
          <p:nvPr/>
        </p:nvSpPr>
        <p:spPr>
          <a:xfrm rot="-5400000">
            <a:off x="-1115499" y="3134799"/>
            <a:ext cx="4612847" cy="400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72">
                <a:solidFill>
                  <a:srgbClr val="FFFFFF"/>
                </a:solidFill>
                <a:latin typeface="Roboto Mono Light"/>
              </a:rPr>
              <a:t>A Modern Media Company</a:t>
            </a:r>
          </a:p>
        </p:txBody>
      </p:sp>
      <p:sp>
        <p:nvSpPr>
          <p:cNvPr id="8" name="TextBox 8"/>
          <p:cNvSpPr txBox="1"/>
          <p:nvPr/>
        </p:nvSpPr>
        <p:spPr>
          <a:xfrm rot="-5400000">
            <a:off x="923024" y="8780551"/>
            <a:ext cx="556295" cy="380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 spc="127">
                <a:solidFill>
                  <a:srgbClr val="FFFFFF"/>
                </a:solidFill>
                <a:latin typeface="Roboto Mono Regular"/>
              </a:rPr>
              <a:t>05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2437737" y="4272218"/>
            <a:ext cx="4288163" cy="909657"/>
            <a:chOff x="0" y="0"/>
            <a:chExt cx="5717551" cy="1212876"/>
          </a:xfrm>
        </p:grpSpPr>
        <p:sp>
          <p:nvSpPr>
            <p:cNvPr id="10" name="AutoShape 10"/>
            <p:cNvSpPr/>
            <p:nvPr/>
          </p:nvSpPr>
          <p:spPr>
            <a:xfrm>
              <a:off x="0" y="287395"/>
              <a:ext cx="659449" cy="57922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1013360" y="-57150"/>
              <a:ext cx="4704191" cy="12700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 spc="-111">
                  <a:solidFill>
                    <a:srgbClr val="000000"/>
                  </a:solidFill>
                  <a:latin typeface="Roboto Mono Light"/>
                </a:rPr>
                <a:t>Honesty and Transparency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437737" y="6302813"/>
            <a:ext cx="4288163" cy="909657"/>
            <a:chOff x="0" y="0"/>
            <a:chExt cx="5717551" cy="1212876"/>
          </a:xfrm>
        </p:grpSpPr>
        <p:sp>
          <p:nvSpPr>
            <p:cNvPr id="13" name="AutoShape 13"/>
            <p:cNvSpPr/>
            <p:nvPr/>
          </p:nvSpPr>
          <p:spPr>
            <a:xfrm>
              <a:off x="0" y="248662"/>
              <a:ext cx="659449" cy="57922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1013360" y="-57150"/>
              <a:ext cx="4704191" cy="12700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u="none" spc="-111">
                  <a:solidFill>
                    <a:srgbClr val="000000"/>
                  </a:solidFill>
                  <a:latin typeface="Roboto Mono Light"/>
                </a:rPr>
                <a:t>Reliability and Responsibility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437737" y="8339118"/>
            <a:ext cx="4288163" cy="909657"/>
            <a:chOff x="0" y="0"/>
            <a:chExt cx="5717551" cy="1212876"/>
          </a:xfrm>
        </p:grpSpPr>
        <p:sp>
          <p:nvSpPr>
            <p:cNvPr id="16" name="AutoShape 16"/>
            <p:cNvSpPr/>
            <p:nvPr/>
          </p:nvSpPr>
          <p:spPr>
            <a:xfrm>
              <a:off x="0" y="275432"/>
              <a:ext cx="659449" cy="57922"/>
            </a:xfrm>
            <a:prstGeom prst="rect">
              <a:avLst/>
            </a:prstGeom>
            <a:solidFill>
              <a:srgbClr val="000000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1013360" y="-57150"/>
              <a:ext cx="4704191" cy="12700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u="none" spc="-111">
                  <a:solidFill>
                    <a:srgbClr val="000000"/>
                  </a:solidFill>
                  <a:latin typeface="Roboto Mono Light"/>
                </a:rPr>
                <a:t>Discipline and Perseverance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-495300"/>
            <a:ext cx="7143751" cy="11277600"/>
          </a:xfrm>
          <a:prstGeom prst="rect">
            <a:avLst/>
          </a:prstGeom>
          <a:solidFill>
            <a:srgbClr val="000000">
              <a:alpha val="80000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028700" y="9123959"/>
            <a:ext cx="3009900" cy="315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spc="-53">
                <a:solidFill>
                  <a:srgbClr val="FFFFFF"/>
                </a:solidFill>
                <a:latin typeface="Roboto Mono Light"/>
              </a:rPr>
              <a:t>A Modern Media Company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703005" y="9059421"/>
            <a:ext cx="556295" cy="380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120"/>
              </a:lnSpc>
            </a:pPr>
            <a:r>
              <a:rPr lang="en-US" sz="2400" spc="127">
                <a:solidFill>
                  <a:srgbClr val="FFFFFF"/>
                </a:solidFill>
                <a:latin typeface="Roboto Mono Regular"/>
              </a:rPr>
              <a:t>06</a:t>
            </a:r>
          </a:p>
        </p:txBody>
      </p:sp>
      <p:sp>
        <p:nvSpPr>
          <p:cNvPr id="5" name="AutoShape 5"/>
          <p:cNvSpPr/>
          <p:nvPr/>
        </p:nvSpPr>
        <p:spPr>
          <a:xfrm>
            <a:off x="4579450" y="9297122"/>
            <a:ext cx="11666355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6" name="TextBox 6"/>
          <p:cNvSpPr txBox="1"/>
          <p:nvPr/>
        </p:nvSpPr>
        <p:spPr>
          <a:xfrm>
            <a:off x="10214627" y="1343025"/>
            <a:ext cx="7044673" cy="2542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9635"/>
              </a:lnSpc>
              <a:spcBef>
                <a:spcPct val="0"/>
              </a:spcBef>
            </a:pPr>
            <a:r>
              <a:rPr lang="en-US" sz="10826" u="none" spc="-216">
                <a:solidFill>
                  <a:srgbClr val="FFFFFF"/>
                </a:solidFill>
                <a:latin typeface="Noto Serif Display Light Bold"/>
              </a:rPr>
              <a:t>What Sets Us Apart?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997835" y="3829803"/>
            <a:ext cx="6522931" cy="5476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939"/>
              </a:lnSpc>
            </a:pPr>
            <a:r>
              <a:rPr lang="en-US" sz="37338" u="none" spc="-1493">
                <a:solidFill>
                  <a:srgbClr val="FFFFFF">
                    <a:alpha val="7843"/>
                  </a:srgbClr>
                </a:solidFill>
                <a:latin typeface="Roboto"/>
              </a:rPr>
              <a:t>06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800100"/>
            <a:ext cx="2284063" cy="2717150"/>
            <a:chOff x="0" y="0"/>
            <a:chExt cx="3045418" cy="3622867"/>
          </a:xfrm>
        </p:grpSpPr>
        <p:sp>
          <p:nvSpPr>
            <p:cNvPr id="9" name="TextBox 9"/>
            <p:cNvSpPr txBox="1"/>
            <p:nvPr/>
          </p:nvSpPr>
          <p:spPr>
            <a:xfrm>
              <a:off x="0" y="47625"/>
              <a:ext cx="3045418" cy="21523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2543"/>
                </a:lnSpc>
                <a:spcBef>
                  <a:spcPct val="0"/>
                </a:spcBef>
              </a:pPr>
              <a:r>
                <a:rPr lang="en-US" sz="10907" u="none" spc="-436">
                  <a:solidFill>
                    <a:srgbClr val="FFFFFF">
                      <a:alpha val="9804"/>
                    </a:srgbClr>
                  </a:solidFill>
                  <a:latin typeface="Roboto"/>
                </a:rPr>
                <a:t>01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53598" y="2729326"/>
              <a:ext cx="2991820" cy="893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29"/>
                </a:lnSpc>
              </a:pPr>
              <a:r>
                <a:rPr lang="en-US" sz="2099" u="none" spc="-83">
                  <a:solidFill>
                    <a:srgbClr val="FFFFFF"/>
                  </a:solidFill>
                  <a:latin typeface="Roboto Mono Light"/>
                </a:rPr>
                <a:t>Our Key Demographic</a:t>
              </a:r>
            </a:p>
          </p:txBody>
        </p:sp>
        <p:sp>
          <p:nvSpPr>
            <p:cNvPr id="11" name="AutoShape 11"/>
            <p:cNvSpPr/>
            <p:nvPr/>
          </p:nvSpPr>
          <p:spPr>
            <a:xfrm>
              <a:off x="53598" y="2300959"/>
              <a:ext cx="659449" cy="57922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3948763" y="800100"/>
            <a:ext cx="2284063" cy="2717150"/>
            <a:chOff x="0" y="0"/>
            <a:chExt cx="3045418" cy="3622867"/>
          </a:xfrm>
        </p:grpSpPr>
        <p:sp>
          <p:nvSpPr>
            <p:cNvPr id="13" name="TextBox 13"/>
            <p:cNvSpPr txBox="1"/>
            <p:nvPr/>
          </p:nvSpPr>
          <p:spPr>
            <a:xfrm>
              <a:off x="0" y="47625"/>
              <a:ext cx="3045418" cy="21523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2543"/>
                </a:lnSpc>
                <a:spcBef>
                  <a:spcPct val="0"/>
                </a:spcBef>
              </a:pPr>
              <a:r>
                <a:rPr lang="en-US" sz="10907" u="none" spc="-436">
                  <a:solidFill>
                    <a:srgbClr val="FFFFFF">
                      <a:alpha val="9804"/>
                    </a:srgbClr>
                  </a:solidFill>
                  <a:latin typeface="Roboto"/>
                </a:rPr>
                <a:t>02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53598" y="2729326"/>
              <a:ext cx="2991820" cy="893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29"/>
                </a:lnSpc>
              </a:pPr>
              <a:r>
                <a:rPr lang="en-US" sz="2099" u="none" spc="-83">
                  <a:solidFill>
                    <a:srgbClr val="FFFFFF"/>
                  </a:solidFill>
                  <a:latin typeface="Roboto Mono Light"/>
                </a:rPr>
                <a:t>Constantly Innovating</a:t>
              </a:r>
            </a:p>
          </p:txBody>
        </p:sp>
        <p:sp>
          <p:nvSpPr>
            <p:cNvPr id="15" name="AutoShape 15"/>
            <p:cNvSpPr/>
            <p:nvPr/>
          </p:nvSpPr>
          <p:spPr>
            <a:xfrm>
              <a:off x="53598" y="2300959"/>
              <a:ext cx="659449" cy="57922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3948763" y="4487879"/>
            <a:ext cx="2284063" cy="3058419"/>
            <a:chOff x="0" y="0"/>
            <a:chExt cx="3045418" cy="4077892"/>
          </a:xfrm>
        </p:grpSpPr>
        <p:sp>
          <p:nvSpPr>
            <p:cNvPr id="17" name="TextBox 17"/>
            <p:cNvSpPr txBox="1"/>
            <p:nvPr/>
          </p:nvSpPr>
          <p:spPr>
            <a:xfrm>
              <a:off x="0" y="47625"/>
              <a:ext cx="3045418" cy="21523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2543"/>
                </a:lnSpc>
                <a:spcBef>
                  <a:spcPct val="0"/>
                </a:spcBef>
              </a:pPr>
              <a:r>
                <a:rPr lang="en-US" sz="10907" u="none" spc="-436" dirty="0">
                  <a:solidFill>
                    <a:srgbClr val="FFFFFF">
                      <a:alpha val="9804"/>
                    </a:srgbClr>
                  </a:solidFill>
                  <a:latin typeface="Roboto"/>
                </a:rPr>
                <a:t>04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53598" y="2719801"/>
              <a:ext cx="2991820" cy="13580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29"/>
                </a:lnSpc>
              </a:pPr>
              <a:r>
                <a:rPr lang="en-US" sz="2099" u="none" spc="-83">
                  <a:solidFill>
                    <a:srgbClr val="FFFFFF"/>
                  </a:solidFill>
                  <a:latin typeface="Roboto Mono Light"/>
                </a:rPr>
                <a:t>Affordable Quality</a:t>
              </a:r>
            </a:p>
            <a:p>
              <a:pPr marL="0" lvl="0" indent="0" algn="l">
                <a:lnSpc>
                  <a:spcPts val="2729"/>
                </a:lnSpc>
              </a:pPr>
              <a:r>
                <a:rPr lang="en-US" sz="2099" u="none" spc="-83">
                  <a:solidFill>
                    <a:srgbClr val="FFFFFF"/>
                  </a:solidFill>
                  <a:latin typeface="Roboto Mono Light"/>
                </a:rPr>
                <a:t>Service</a:t>
              </a:r>
            </a:p>
          </p:txBody>
        </p:sp>
        <p:sp>
          <p:nvSpPr>
            <p:cNvPr id="19" name="AutoShape 19"/>
            <p:cNvSpPr/>
            <p:nvPr/>
          </p:nvSpPr>
          <p:spPr>
            <a:xfrm>
              <a:off x="53598" y="2300959"/>
              <a:ext cx="659449" cy="57922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028700" y="4487879"/>
            <a:ext cx="2284063" cy="2717150"/>
            <a:chOff x="0" y="0"/>
            <a:chExt cx="3045418" cy="3622867"/>
          </a:xfrm>
        </p:grpSpPr>
        <p:sp>
          <p:nvSpPr>
            <p:cNvPr id="21" name="TextBox 21"/>
            <p:cNvSpPr txBox="1"/>
            <p:nvPr/>
          </p:nvSpPr>
          <p:spPr>
            <a:xfrm>
              <a:off x="0" y="47625"/>
              <a:ext cx="3045418" cy="21523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2543"/>
                </a:lnSpc>
                <a:spcBef>
                  <a:spcPct val="0"/>
                </a:spcBef>
              </a:pPr>
              <a:r>
                <a:rPr lang="en-US" sz="10907" u="none" spc="-436">
                  <a:solidFill>
                    <a:srgbClr val="FFFFFF">
                      <a:alpha val="9804"/>
                    </a:srgbClr>
                  </a:solidFill>
                  <a:latin typeface="Roboto"/>
                </a:rPr>
                <a:t>03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53598" y="2729326"/>
              <a:ext cx="2991820" cy="893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729"/>
                </a:lnSpc>
              </a:pPr>
              <a:r>
                <a:rPr lang="en-US" sz="2099" u="none" spc="-83">
                  <a:solidFill>
                    <a:srgbClr val="FFFFFF"/>
                  </a:solidFill>
                  <a:latin typeface="Roboto Mono Light"/>
                </a:rPr>
                <a:t>Years of Experience</a:t>
              </a:r>
            </a:p>
          </p:txBody>
        </p:sp>
        <p:sp>
          <p:nvSpPr>
            <p:cNvPr id="23" name="AutoShape 23"/>
            <p:cNvSpPr/>
            <p:nvPr/>
          </p:nvSpPr>
          <p:spPr>
            <a:xfrm>
              <a:off x="53598" y="2300959"/>
              <a:ext cx="659449" cy="57922"/>
            </a:xfrm>
            <a:prstGeom prst="rect">
              <a:avLst/>
            </a:pr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912450" y="9277350"/>
            <a:ext cx="10877550" cy="952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3" name="TextBox 3"/>
          <p:cNvSpPr txBox="1"/>
          <p:nvPr/>
        </p:nvSpPr>
        <p:spPr>
          <a:xfrm>
            <a:off x="13027453" y="9038926"/>
            <a:ext cx="4231847" cy="400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72">
                <a:solidFill>
                  <a:srgbClr val="000000"/>
                </a:solidFill>
                <a:latin typeface="Roboto Mono Light"/>
              </a:rPr>
              <a:t>A Modern Media Company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9057976"/>
            <a:ext cx="556295" cy="380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 spc="127">
                <a:solidFill>
                  <a:srgbClr val="000000"/>
                </a:solidFill>
                <a:latin typeface="Roboto Mono Regular"/>
              </a:rPr>
              <a:t>07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190625"/>
            <a:ext cx="11639047" cy="712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134"/>
              </a:lnSpc>
              <a:spcBef>
                <a:spcPct val="0"/>
              </a:spcBef>
            </a:pPr>
            <a:r>
              <a:rPr lang="en-US" sz="5769" u="none" spc="-115">
                <a:solidFill>
                  <a:srgbClr val="000000"/>
                </a:solidFill>
                <a:latin typeface="Noto Serif Display Light Bold"/>
              </a:rPr>
              <a:t>Target Market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alphaModFix amt="82000"/>
          </a:blip>
          <a:srcRect l="3971" r="3971"/>
          <a:stretch>
            <a:fillRect/>
          </a:stretch>
        </p:blipFill>
        <p:spPr>
          <a:xfrm>
            <a:off x="1032181" y="3328236"/>
            <a:ext cx="4591553" cy="332305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032181" y="7028521"/>
            <a:ext cx="4588408" cy="333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29"/>
              </a:lnSpc>
            </a:pPr>
            <a:r>
              <a:rPr lang="en-US" sz="2099" u="none" spc="-83">
                <a:solidFill>
                  <a:srgbClr val="000000"/>
                </a:solidFill>
                <a:latin typeface="Roboto Mono Light"/>
              </a:rPr>
              <a:t>Aspiring Bloggers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alphaModFix amt="82000"/>
          </a:blip>
          <a:srcRect t="21050" b="21050"/>
          <a:stretch>
            <a:fillRect/>
          </a:stretch>
        </p:blipFill>
        <p:spPr>
          <a:xfrm>
            <a:off x="12667747" y="3328236"/>
            <a:ext cx="4591553" cy="3323057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2667747" y="7028521"/>
            <a:ext cx="4588408" cy="333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29"/>
              </a:lnSpc>
              <a:spcBef>
                <a:spcPct val="0"/>
              </a:spcBef>
            </a:pPr>
            <a:r>
              <a:rPr lang="en-US" sz="2099" u="none" spc="-83">
                <a:solidFill>
                  <a:srgbClr val="000000"/>
                </a:solidFill>
                <a:latin typeface="Roboto Mono Light"/>
              </a:rPr>
              <a:t>Social Media Stars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>
            <a:alphaModFix amt="82000"/>
          </a:blip>
          <a:srcRect l="3971" r="3971"/>
          <a:stretch>
            <a:fillRect/>
          </a:stretch>
        </p:blipFill>
        <p:spPr>
          <a:xfrm>
            <a:off x="6849964" y="3328236"/>
            <a:ext cx="4591553" cy="3323057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6849964" y="7028521"/>
            <a:ext cx="4588408" cy="333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29"/>
              </a:lnSpc>
              <a:spcBef>
                <a:spcPct val="0"/>
              </a:spcBef>
            </a:pPr>
            <a:r>
              <a:rPr lang="en-US" sz="2099" u="none" spc="-83">
                <a:solidFill>
                  <a:srgbClr val="000000"/>
                </a:solidFill>
                <a:latin typeface="Roboto Mono Light"/>
              </a:rPr>
              <a:t>Startup Companies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790000" y="-1136590"/>
            <a:ext cx="5822760" cy="6280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9264"/>
              </a:lnSpc>
            </a:pPr>
            <a:r>
              <a:rPr lang="en-US" sz="42839" u="none" spc="-1713">
                <a:solidFill>
                  <a:srgbClr val="000000">
                    <a:alpha val="2745"/>
                  </a:srgbClr>
                </a:solidFill>
                <a:latin typeface="Roboto"/>
              </a:rPr>
              <a:t>07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708764" y="6039602"/>
            <a:ext cx="6522931" cy="5476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939"/>
              </a:lnSpc>
            </a:pPr>
            <a:r>
              <a:rPr lang="en-US" sz="37338" u="none" spc="-1493">
                <a:solidFill>
                  <a:srgbClr val="FFFFFF">
                    <a:alpha val="7843"/>
                  </a:srgbClr>
                </a:solidFill>
                <a:latin typeface="Roboto"/>
              </a:rPr>
              <a:t>08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0"/>
            <a:ext cx="18288000" cy="6687714"/>
          </a:xfrm>
          <a:prstGeom prst="rect">
            <a:avLst/>
          </a:prstGeom>
          <a:solidFill>
            <a:srgbClr val="000000">
              <a:alpha val="84706"/>
            </a:srgbClr>
          </a:solidFill>
        </p:spPr>
      </p:sp>
      <p:sp>
        <p:nvSpPr>
          <p:cNvPr id="4" name="TextBox 4"/>
          <p:cNvSpPr txBox="1"/>
          <p:nvPr/>
        </p:nvSpPr>
        <p:spPr>
          <a:xfrm rot="-5400000">
            <a:off x="-1115499" y="3134799"/>
            <a:ext cx="4612847" cy="400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72">
                <a:solidFill>
                  <a:srgbClr val="FFFFFF"/>
                </a:solidFill>
                <a:latin typeface="Roboto Mono Light"/>
              </a:rPr>
              <a:t>A Modern Media Company</a:t>
            </a:r>
          </a:p>
        </p:txBody>
      </p:sp>
      <p:sp>
        <p:nvSpPr>
          <p:cNvPr id="5" name="TextBox 5"/>
          <p:cNvSpPr txBox="1"/>
          <p:nvPr/>
        </p:nvSpPr>
        <p:spPr>
          <a:xfrm rot="-5400000">
            <a:off x="923024" y="9077748"/>
            <a:ext cx="556295" cy="380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 spc="127">
                <a:solidFill>
                  <a:srgbClr val="FFFFFF"/>
                </a:solidFill>
                <a:latin typeface="Roboto Mono Regular"/>
              </a:rPr>
              <a:t>08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5281035" y="1028700"/>
            <a:ext cx="3626621" cy="769323"/>
            <a:chOff x="0" y="0"/>
            <a:chExt cx="4835495" cy="1025764"/>
          </a:xfrm>
        </p:grpSpPr>
        <p:sp>
          <p:nvSpPr>
            <p:cNvPr id="7" name="AutoShape 7"/>
            <p:cNvSpPr/>
            <p:nvPr/>
          </p:nvSpPr>
          <p:spPr>
            <a:xfrm>
              <a:off x="0" y="243058"/>
              <a:ext cx="557714" cy="48986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857027" y="-47625"/>
              <a:ext cx="3978468" cy="10733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15"/>
                </a:lnSpc>
              </a:pPr>
              <a:r>
                <a:rPr lang="en-US" sz="2368" spc="-94">
                  <a:solidFill>
                    <a:srgbClr val="FFFFFF"/>
                  </a:solidFill>
                  <a:latin typeface="Roboto Mono Light"/>
                </a:rPr>
                <a:t>Social Media Marketing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3632679" y="1028700"/>
            <a:ext cx="3626621" cy="769323"/>
            <a:chOff x="0" y="0"/>
            <a:chExt cx="4835495" cy="1025764"/>
          </a:xfrm>
        </p:grpSpPr>
        <p:sp>
          <p:nvSpPr>
            <p:cNvPr id="10" name="AutoShape 10"/>
            <p:cNvSpPr/>
            <p:nvPr/>
          </p:nvSpPr>
          <p:spPr>
            <a:xfrm>
              <a:off x="0" y="243058"/>
              <a:ext cx="557714" cy="48986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857027" y="-47625"/>
              <a:ext cx="3978468" cy="10733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15"/>
                </a:lnSpc>
              </a:pPr>
              <a:r>
                <a:rPr lang="en-US" sz="2368" spc="-94">
                  <a:solidFill>
                    <a:srgbClr val="FFFFFF"/>
                  </a:solidFill>
                  <a:latin typeface="Roboto Mono Light"/>
                </a:rPr>
                <a:t>Content</a:t>
              </a:r>
            </a:p>
            <a:p>
              <a:pPr>
                <a:lnSpc>
                  <a:spcPts val="3315"/>
                </a:lnSpc>
              </a:pPr>
              <a:r>
                <a:rPr lang="en-US" sz="2368" spc="-94">
                  <a:solidFill>
                    <a:srgbClr val="FFFFFF"/>
                  </a:solidFill>
                  <a:latin typeface="Roboto Mono Light"/>
                </a:rPr>
                <a:t>Strategy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632679" y="2622159"/>
            <a:ext cx="3626621" cy="769323"/>
            <a:chOff x="0" y="0"/>
            <a:chExt cx="4835495" cy="1025764"/>
          </a:xfrm>
        </p:grpSpPr>
        <p:sp>
          <p:nvSpPr>
            <p:cNvPr id="13" name="AutoShape 13"/>
            <p:cNvSpPr/>
            <p:nvPr/>
          </p:nvSpPr>
          <p:spPr>
            <a:xfrm>
              <a:off x="0" y="243058"/>
              <a:ext cx="557714" cy="48986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857027" y="-47625"/>
              <a:ext cx="3978468" cy="10733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15"/>
                </a:lnSpc>
              </a:pPr>
              <a:r>
                <a:rPr lang="en-US" sz="2368" spc="-94">
                  <a:solidFill>
                    <a:srgbClr val="FFFFFF"/>
                  </a:solidFill>
                  <a:latin typeface="Roboto Mono Light"/>
                </a:rPr>
                <a:t>Analytics and Reporting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56857" y="1028700"/>
            <a:ext cx="3626621" cy="769323"/>
            <a:chOff x="0" y="0"/>
            <a:chExt cx="4835495" cy="1025764"/>
          </a:xfrm>
        </p:grpSpPr>
        <p:sp>
          <p:nvSpPr>
            <p:cNvPr id="16" name="AutoShape 16"/>
            <p:cNvSpPr/>
            <p:nvPr/>
          </p:nvSpPr>
          <p:spPr>
            <a:xfrm>
              <a:off x="0" y="243058"/>
              <a:ext cx="557714" cy="48986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857027" y="-47625"/>
              <a:ext cx="3978468" cy="107338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15"/>
                </a:lnSpc>
              </a:pPr>
              <a:r>
                <a:rPr lang="en-US" sz="2368" spc="-94">
                  <a:solidFill>
                    <a:srgbClr val="FFFFFF"/>
                  </a:solidFill>
                  <a:latin typeface="Roboto Mono Light"/>
                </a:rPr>
                <a:t>Search Engine Optimization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281035" y="2622159"/>
            <a:ext cx="3626621" cy="1184058"/>
            <a:chOff x="0" y="0"/>
            <a:chExt cx="4835495" cy="1578744"/>
          </a:xfrm>
        </p:grpSpPr>
        <p:sp>
          <p:nvSpPr>
            <p:cNvPr id="19" name="AutoShape 19"/>
            <p:cNvSpPr/>
            <p:nvPr/>
          </p:nvSpPr>
          <p:spPr>
            <a:xfrm>
              <a:off x="0" y="243058"/>
              <a:ext cx="557714" cy="48986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857027" y="-47625"/>
              <a:ext cx="3978468" cy="1626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15"/>
                </a:lnSpc>
              </a:pPr>
              <a:r>
                <a:rPr lang="en-US" sz="2368" spc="-94">
                  <a:solidFill>
                    <a:srgbClr val="FFFFFF"/>
                  </a:solidFill>
                  <a:latin typeface="Roboto Mono Light"/>
                </a:rPr>
                <a:t>Customer Relationship Management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456857" y="2622159"/>
            <a:ext cx="3626621" cy="1184058"/>
            <a:chOff x="0" y="0"/>
            <a:chExt cx="4835495" cy="1578744"/>
          </a:xfrm>
        </p:grpSpPr>
        <p:sp>
          <p:nvSpPr>
            <p:cNvPr id="22" name="AutoShape 22"/>
            <p:cNvSpPr/>
            <p:nvPr/>
          </p:nvSpPr>
          <p:spPr>
            <a:xfrm>
              <a:off x="0" y="243058"/>
              <a:ext cx="557714" cy="48986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857027" y="-47625"/>
              <a:ext cx="3978468" cy="1626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15"/>
                </a:lnSpc>
              </a:pPr>
              <a:r>
                <a:rPr lang="en-US" sz="2368" spc="-94">
                  <a:solidFill>
                    <a:srgbClr val="FFFFFF"/>
                  </a:solidFill>
                  <a:latin typeface="Roboto Mono Light"/>
                </a:rPr>
                <a:t>Web and App Design and Development</a:t>
              </a:r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8110745" y="5874504"/>
            <a:ext cx="9148555" cy="2083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7925"/>
              </a:lnSpc>
              <a:spcBef>
                <a:spcPct val="0"/>
              </a:spcBef>
            </a:pPr>
            <a:r>
              <a:rPr lang="en-US" sz="8905" u="none" spc="-178">
                <a:solidFill>
                  <a:srgbClr val="FFFFFF"/>
                </a:solidFill>
                <a:latin typeface="Noto Serif Display Light Bold"/>
              </a:rPr>
              <a:t>Digital Marketing Services</a:t>
            </a:r>
          </a:p>
        </p:txBody>
      </p:sp>
      <p:sp>
        <p:nvSpPr>
          <p:cNvPr id="25" name="AutoShape 25"/>
          <p:cNvSpPr/>
          <p:nvPr/>
        </p:nvSpPr>
        <p:spPr>
          <a:xfrm>
            <a:off x="5592945" y="9258300"/>
            <a:ext cx="11666355" cy="9525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5851041" cy="10287000"/>
            <a:chOff x="0" y="0"/>
            <a:chExt cx="7801388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9500" r="32604"/>
            <a:stretch>
              <a:fillRect/>
            </a:stretch>
          </p:blipFill>
          <p:spPr>
            <a:xfrm>
              <a:off x="0" y="0"/>
              <a:ext cx="7801388" cy="137160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3027453" y="8857652"/>
            <a:ext cx="4231847" cy="400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72" dirty="0">
                <a:solidFill>
                  <a:srgbClr val="000000"/>
                </a:solidFill>
                <a:latin typeface="Roboto Mono Light"/>
              </a:rPr>
              <a:t>A Modern Media Company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876702"/>
            <a:ext cx="556295" cy="380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 spc="127">
                <a:solidFill>
                  <a:srgbClr val="000000"/>
                </a:solidFill>
                <a:latin typeface="Roboto Mono Regular"/>
              </a:rPr>
              <a:t>09</a:t>
            </a:r>
          </a:p>
        </p:txBody>
      </p:sp>
      <p:sp>
        <p:nvSpPr>
          <p:cNvPr id="6" name="AutoShape 6"/>
          <p:cNvSpPr/>
          <p:nvPr/>
        </p:nvSpPr>
        <p:spPr>
          <a:xfrm>
            <a:off x="1912450" y="9096076"/>
            <a:ext cx="10877550" cy="9525"/>
          </a:xfrm>
          <a:prstGeom prst="rect">
            <a:avLst/>
          </a:prstGeom>
          <a:solidFill>
            <a:srgbClr val="000000"/>
          </a:solidFill>
        </p:spPr>
      </p:sp>
      <p:sp>
        <p:nvSpPr>
          <p:cNvPr id="7" name="TextBox 7"/>
          <p:cNvSpPr txBox="1"/>
          <p:nvPr/>
        </p:nvSpPr>
        <p:spPr>
          <a:xfrm>
            <a:off x="3303100" y="1314450"/>
            <a:ext cx="5544281" cy="2243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542"/>
              </a:lnSpc>
              <a:spcBef>
                <a:spcPct val="0"/>
              </a:spcBef>
            </a:pPr>
            <a:r>
              <a:rPr lang="en-US" sz="9598" u="none" spc="-191" dirty="0">
                <a:solidFill>
                  <a:srgbClr val="000000"/>
                </a:solidFill>
                <a:latin typeface="Noto Serif Display Light Bold"/>
              </a:rPr>
              <a:t>Creative Services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-520700" y="-974924"/>
            <a:ext cx="5284681" cy="5476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939"/>
              </a:lnSpc>
              <a:spcBef>
                <a:spcPct val="0"/>
              </a:spcBef>
            </a:pPr>
            <a:r>
              <a:rPr lang="en-US" sz="37338" u="none" spc="-1493" dirty="0">
                <a:solidFill>
                  <a:srgbClr val="FFFFFF">
                    <a:alpha val="14902"/>
                  </a:srgbClr>
                </a:solidFill>
                <a:latin typeface="Roboto"/>
              </a:rPr>
              <a:t>08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2172335" y="1359183"/>
            <a:ext cx="4115026" cy="1006723"/>
            <a:chOff x="0" y="0"/>
            <a:chExt cx="5486701" cy="1342298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79932" cy="1342298"/>
            </a:xfrm>
            <a:prstGeom prst="rect">
              <a:avLst/>
            </a:prstGeom>
          </p:spPr>
        </p:pic>
        <p:sp>
          <p:nvSpPr>
            <p:cNvPr id="11" name="TextBox 11"/>
            <p:cNvSpPr txBox="1"/>
            <p:nvPr/>
          </p:nvSpPr>
          <p:spPr>
            <a:xfrm>
              <a:off x="2268932" y="151036"/>
              <a:ext cx="3217769" cy="1021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0"/>
                </a:lnSpc>
              </a:pPr>
              <a:r>
                <a:rPr lang="en-US" sz="2400" u="none" spc="-96">
                  <a:solidFill>
                    <a:srgbClr val="000000"/>
                  </a:solidFill>
                  <a:latin typeface="Roboto Mono Light"/>
                </a:rPr>
                <a:t>Branding and Identity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198823" y="3652765"/>
            <a:ext cx="4088538" cy="1015198"/>
            <a:chOff x="0" y="0"/>
            <a:chExt cx="5451384" cy="1353597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309298" cy="1353597"/>
            </a:xfrm>
            <a:prstGeom prst="rect">
              <a:avLst/>
            </a:prstGeom>
          </p:spPr>
        </p:pic>
        <p:sp>
          <p:nvSpPr>
            <p:cNvPr id="14" name="TextBox 14"/>
            <p:cNvSpPr txBox="1"/>
            <p:nvPr/>
          </p:nvSpPr>
          <p:spPr>
            <a:xfrm>
              <a:off x="2233615" y="151036"/>
              <a:ext cx="3217769" cy="1021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0"/>
                </a:lnSpc>
              </a:pPr>
              <a:r>
                <a:rPr lang="en-US" sz="2400" u="none" spc="-96">
                  <a:solidFill>
                    <a:srgbClr val="000000"/>
                  </a:solidFill>
                  <a:latin typeface="Roboto Mono Light"/>
                </a:rPr>
                <a:t>Business Collateral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198823" y="5984447"/>
            <a:ext cx="4088538" cy="1088713"/>
            <a:chOff x="0" y="0"/>
            <a:chExt cx="5451384" cy="1451617"/>
          </a:xfrm>
        </p:grpSpPr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l="19325" t="17557" r="20388" b="19023"/>
            <a:stretch>
              <a:fillRect/>
            </a:stretch>
          </p:blipFill>
          <p:spPr>
            <a:xfrm>
              <a:off x="0" y="0"/>
              <a:ext cx="1379932" cy="1451617"/>
            </a:xfrm>
            <a:prstGeom prst="rect">
              <a:avLst/>
            </a:prstGeom>
          </p:spPr>
        </p:pic>
        <p:sp>
          <p:nvSpPr>
            <p:cNvPr id="17" name="TextBox 17"/>
            <p:cNvSpPr txBox="1"/>
            <p:nvPr/>
          </p:nvSpPr>
          <p:spPr>
            <a:xfrm>
              <a:off x="2233615" y="151036"/>
              <a:ext cx="3217769" cy="10211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20"/>
                </a:lnSpc>
              </a:pPr>
              <a:r>
                <a:rPr lang="en-US" sz="2400" u="none" spc="-96">
                  <a:solidFill>
                    <a:srgbClr val="000000"/>
                  </a:solidFill>
                  <a:latin typeface="Roboto Mono Light"/>
                </a:rPr>
                <a:t>Cards and Packaging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57150" y="1028700"/>
            <a:ext cx="16078200" cy="9525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l="29215" r="30467" b="873"/>
          <a:stretch>
            <a:fillRect/>
          </a:stretch>
        </p:blipFill>
        <p:spPr>
          <a:xfrm>
            <a:off x="247650" y="1310048"/>
            <a:ext cx="5279820" cy="864895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t="20702" b="16438"/>
          <a:stretch>
            <a:fillRect/>
          </a:stretch>
        </p:blipFill>
        <p:spPr>
          <a:xfrm>
            <a:off x="5805352" y="0"/>
            <a:ext cx="5279820" cy="497205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 l="21367" r="16909"/>
          <a:stretch>
            <a:fillRect/>
          </a:stretch>
        </p:blipFill>
        <p:spPr>
          <a:xfrm>
            <a:off x="5805352" y="5314950"/>
            <a:ext cx="5279820" cy="497205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 rot="5400000">
            <a:off x="14790652" y="6751552"/>
            <a:ext cx="4612847" cy="400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 spc="-72">
                <a:solidFill>
                  <a:srgbClr val="FFFFFF"/>
                </a:solidFill>
                <a:latin typeface="Roboto Mono Light"/>
              </a:rPr>
              <a:t>A Modern Media Company</a:t>
            </a:r>
          </a:p>
        </p:txBody>
      </p:sp>
      <p:sp>
        <p:nvSpPr>
          <p:cNvPr id="7" name="TextBox 7"/>
          <p:cNvSpPr txBox="1"/>
          <p:nvPr/>
        </p:nvSpPr>
        <p:spPr>
          <a:xfrm rot="5400000">
            <a:off x="16808681" y="1058523"/>
            <a:ext cx="556295" cy="380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 spc="127">
                <a:solidFill>
                  <a:srgbClr val="FFFFFF"/>
                </a:solidFill>
                <a:latin typeface="Roboto Mono Regular"/>
              </a:rPr>
              <a:t>10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039122" y="1812497"/>
            <a:ext cx="5981928" cy="1181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8609"/>
              </a:lnSpc>
              <a:spcBef>
                <a:spcPct val="0"/>
              </a:spcBef>
            </a:pPr>
            <a:r>
              <a:rPr lang="en-US" sz="9673" u="none" spc="-193">
                <a:solidFill>
                  <a:srgbClr val="FFFFFF"/>
                </a:solidFill>
                <a:latin typeface="Noto Serif Display Light Bold"/>
              </a:rPr>
              <a:t>Our Team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1893223" y="5314950"/>
            <a:ext cx="3156277" cy="932057"/>
            <a:chOff x="0" y="0"/>
            <a:chExt cx="4208369" cy="1242743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28575"/>
              <a:ext cx="4208369" cy="6758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159"/>
                </a:lnSpc>
              </a:pPr>
              <a:r>
                <a:rPr lang="en-US" sz="3199" u="none" spc="31">
                  <a:solidFill>
                    <a:srgbClr val="FFFFFF"/>
                  </a:solidFill>
                  <a:latin typeface="Noto Serif Display Light Bold"/>
                </a:rPr>
                <a:t>Daniel Collins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742950"/>
              <a:ext cx="4208369" cy="4997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120"/>
                </a:lnSpc>
              </a:pPr>
              <a:r>
                <a:rPr lang="en-US" sz="2400" u="none" spc="-96">
                  <a:solidFill>
                    <a:srgbClr val="FFFFFF"/>
                  </a:solidFill>
                  <a:latin typeface="Roboto Mono Light"/>
                </a:rPr>
                <a:t>Director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893223" y="6820596"/>
            <a:ext cx="3156277" cy="932057"/>
            <a:chOff x="0" y="0"/>
            <a:chExt cx="4208369" cy="1242743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28575"/>
              <a:ext cx="4208369" cy="6758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159"/>
                </a:lnSpc>
              </a:pPr>
              <a:r>
                <a:rPr lang="en-US" sz="3199" u="none" spc="31">
                  <a:solidFill>
                    <a:srgbClr val="FFFFFF"/>
                  </a:solidFill>
                  <a:latin typeface="Noto Serif Display Light Bold"/>
                </a:rPr>
                <a:t>Whitney Blos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742950"/>
              <a:ext cx="4208369" cy="4997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120"/>
                </a:lnSpc>
              </a:pPr>
              <a:r>
                <a:rPr lang="en-US" sz="2400" u="none" spc="-96">
                  <a:solidFill>
                    <a:srgbClr val="FFFFFF"/>
                  </a:solidFill>
                  <a:latin typeface="Roboto Mono Light"/>
                </a:rPr>
                <a:t>Manager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1893223" y="8326243"/>
            <a:ext cx="3156277" cy="932057"/>
            <a:chOff x="0" y="0"/>
            <a:chExt cx="4208369" cy="1242743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28575"/>
              <a:ext cx="4208369" cy="6758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159"/>
                </a:lnSpc>
              </a:pPr>
              <a:r>
                <a:rPr lang="en-US" sz="3199" u="none" spc="31">
                  <a:solidFill>
                    <a:srgbClr val="FFFFFF"/>
                  </a:solidFill>
                  <a:latin typeface="Noto Serif Display Light Bold"/>
                </a:rPr>
                <a:t>George Hans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742950"/>
              <a:ext cx="4208369" cy="4997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120"/>
                </a:lnSpc>
              </a:pPr>
              <a:r>
                <a:rPr lang="en-US" sz="2400" u="none" spc="-96">
                  <a:solidFill>
                    <a:srgbClr val="FFFFFF"/>
                  </a:solidFill>
                  <a:latin typeface="Roboto Mono Light"/>
                </a:rPr>
                <a:t>Creative Head</a:t>
              </a: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887560" y="6139574"/>
            <a:ext cx="6522931" cy="5476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939"/>
              </a:lnSpc>
            </a:pPr>
            <a:r>
              <a:rPr lang="en-US" sz="37338" u="none" spc="-1493">
                <a:solidFill>
                  <a:srgbClr val="FFFFFF">
                    <a:alpha val="14902"/>
                  </a:srgbClr>
                </a:solidFill>
                <a:latin typeface="Roboto"/>
              </a:rPr>
              <a:t>10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1398</TotalTime>
  <Words>209</Words>
  <Application>Microsoft Office PowerPoint</Application>
  <PresentationFormat>Custom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Roboto Mono Regular</vt:lpstr>
      <vt:lpstr>Noto Serif Display Light Bold</vt:lpstr>
      <vt:lpstr>Roboto Mono Light</vt:lpstr>
      <vt:lpstr>Arial</vt:lpstr>
      <vt:lpstr>Calibri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Presentations are communication tools that can be used as demonstrations, lectures, speeches, reports, and more. It is mostly presented before an audience.</dc:title>
  <cp:lastModifiedBy>Mukherjee, Ritam (GE Healthcare)</cp:lastModifiedBy>
  <cp:revision>3</cp:revision>
  <dcterms:created xsi:type="dcterms:W3CDTF">2006-08-16T00:00:00Z</dcterms:created>
  <dcterms:modified xsi:type="dcterms:W3CDTF">2021-06-02T15:31:50Z</dcterms:modified>
  <dc:identifier>DAEgKJFXjH8</dc:identifier>
</cp:coreProperties>
</file>

<file path=docProps/thumbnail.jpeg>
</file>